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368" r:id="rId2"/>
    <p:sldId id="411" r:id="rId3"/>
    <p:sldId id="410" r:id="rId4"/>
    <p:sldId id="409" r:id="rId5"/>
    <p:sldId id="408" r:id="rId6"/>
    <p:sldId id="418" r:id="rId7"/>
    <p:sldId id="420" r:id="rId8"/>
    <p:sldId id="419" r:id="rId9"/>
    <p:sldId id="415" r:id="rId10"/>
    <p:sldId id="421" r:id="rId11"/>
    <p:sldId id="422" r:id="rId12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BD"/>
    <a:srgbClr val="FFFC00"/>
    <a:srgbClr val="FFFF89"/>
    <a:srgbClr val="FFE489"/>
    <a:srgbClr val="FF00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30"/>
    <p:restoredTop sz="94882"/>
  </p:normalViewPr>
  <p:slideViewPr>
    <p:cSldViewPr snapToGrid="0">
      <p:cViewPr varScale="1">
        <p:scale>
          <a:sx n="226" d="100"/>
          <a:sy n="226" d="100"/>
        </p:scale>
        <p:origin x="216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7FF27B-557D-334F-8D5E-B327C5A298E9}" type="datetimeFigureOut">
              <a:rPr lang="en-AU" smtClean="0"/>
              <a:t>12/12/2025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05C736-FAD4-1E4D-89A5-433D4AA2963B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3783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05C736-FAD4-1E4D-89A5-433D4AA2963B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7804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05C736-FAD4-1E4D-89A5-433D4AA2963B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264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CABF9-DE03-BA58-315C-53E34E959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065EDD-3B8C-81C9-5C5F-8A1DBECFA8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88E092-233D-41FA-93E9-533FF1CF6B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D83EBE-0D20-A4DD-6582-0216C98C4D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05C736-FAD4-1E4D-89A5-433D4AA2963B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7911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CABF9-DE03-BA58-315C-53E34E959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065EDD-3B8C-81C9-5C5F-8A1DBECFA8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88E092-233D-41FA-93E9-533FF1CF6B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D83EBE-0D20-A4DD-6582-0216C98C4D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05C736-FAD4-1E4D-89A5-433D4AA2963B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0845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2400" baseline="0">
                <a:latin typeface="Times New Roman" panose="02020603050405020304" pitchFamily="18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 baseline="0">
                <a:latin typeface="Times New Roman" panose="020206030504050203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12/12/25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687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12/12/25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92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  <a:prstGeom prst="rect">
            <a:avLst/>
          </a:prstGeo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12/12/25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955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12/12/25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419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424782"/>
            <a:ext cx="7886700" cy="2377281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12/12/25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309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12/12/25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116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12/12/25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67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12/12/25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15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12/12/25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716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12/12/25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29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12/12/25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510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5450" y="6069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i="0">
                <a:solidFill>
                  <a:schemeClr val="tx1">
                    <a:tint val="82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D4E6CF7E-C746-084D-BF17-6C523B0D2ACF}" type="datetimeFigureOut">
              <a:rPr lang="en-US" smtClean="0"/>
              <a:pPr/>
              <a:t>12/12/25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tx1">
                    <a:tint val="82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32A23974-83D8-7045-B8FB-83D6C4E40E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037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i="0" kern="1200">
          <a:solidFill>
            <a:schemeClr val="tx1"/>
          </a:solidFill>
          <a:latin typeface="Times New Roman" panose="02020603050405020304" pitchFamily="18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83E145E-7437-5592-0FFF-32B24FCB53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2163"/>
            <a:ext cx="9144000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Isaiah  35:1-10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 dirty="0">
                <a:solidFill>
                  <a:schemeClr val="bg1"/>
                </a:solidFill>
                <a:latin typeface="Times New Roman" panose="02020603050405020304" pitchFamily="18" charset="0"/>
              </a:rPr>
              <a:t>Psalm  146:1-10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400" kern="0" dirty="0">
              <a:solidFill>
                <a:srgbClr val="FFFF00"/>
              </a:solidFill>
              <a:latin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(English Standard Version)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6 Slides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AU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AU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AU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5944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80E0C3A-92E5-2BDF-E706-A5BA245395A6}"/>
              </a:ext>
            </a:extLst>
          </p:cNvPr>
          <p:cNvSpPr txBox="1"/>
          <p:nvPr/>
        </p:nvSpPr>
        <p:spPr>
          <a:xfrm>
            <a:off x="1823225" y="-2912"/>
            <a:ext cx="5319132" cy="571791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b="1" baseline="30000" dirty="0">
                <a:latin typeface="Comic Sans MS" panose="030F0902030302020204" pitchFamily="66" charset="0"/>
              </a:rPr>
              <a:t>5 </a:t>
            </a:r>
            <a:r>
              <a:rPr lang="en-US" dirty="0">
                <a:latin typeface="Comic Sans MS" panose="030F0902030302020204" pitchFamily="66" charset="0"/>
              </a:rPr>
              <a:t>Blessed is he whose help is the God of Jacob, </a:t>
            </a:r>
            <a:endParaRPr lang="en-AU" dirty="0">
              <a:latin typeface="Comic Sans MS" panose="030F0902030302020204" pitchFamily="66" charset="0"/>
            </a:endParaRPr>
          </a:p>
          <a:p>
            <a:pPr>
              <a:lnSpc>
                <a:spcPct val="120000"/>
              </a:lnSpc>
            </a:pPr>
            <a:r>
              <a:rPr lang="en-US" dirty="0">
                <a:latin typeface="Comic Sans MS" panose="030F0902030302020204" pitchFamily="66" charset="0"/>
              </a:rPr>
              <a:t>whose hope is in the </a:t>
            </a:r>
            <a:r>
              <a:rPr lang="en-US" cap="small" dirty="0">
                <a:latin typeface="Comic Sans MS" panose="030F0902030302020204" pitchFamily="66" charset="0"/>
              </a:rPr>
              <a:t>Lord</a:t>
            </a:r>
            <a:r>
              <a:rPr lang="en-US" dirty="0">
                <a:latin typeface="Comic Sans MS" panose="030F0902030302020204" pitchFamily="66" charset="0"/>
              </a:rPr>
              <a:t> his God, </a:t>
            </a:r>
            <a:endParaRPr lang="en-AU" dirty="0">
              <a:latin typeface="Comic Sans MS" panose="030F0902030302020204" pitchFamily="66" charset="0"/>
            </a:endParaRPr>
          </a:p>
          <a:p>
            <a:pPr>
              <a:lnSpc>
                <a:spcPct val="120000"/>
              </a:lnSpc>
            </a:pPr>
            <a:r>
              <a:rPr lang="en-US" b="1" baseline="30000" dirty="0">
                <a:latin typeface="Comic Sans MS" panose="030F0902030302020204" pitchFamily="66" charset="0"/>
              </a:rPr>
              <a:t>6 </a:t>
            </a:r>
            <a:r>
              <a:rPr lang="en-US" dirty="0">
                <a:latin typeface="Comic Sans MS" panose="030F0902030302020204" pitchFamily="66" charset="0"/>
              </a:rPr>
              <a:t>who made heaven and earth, </a:t>
            </a:r>
            <a:endParaRPr lang="en-AU" dirty="0">
              <a:latin typeface="Comic Sans MS" panose="030F0902030302020204" pitchFamily="66" charset="0"/>
            </a:endParaRPr>
          </a:p>
          <a:p>
            <a:pPr>
              <a:lnSpc>
                <a:spcPct val="120000"/>
              </a:lnSpc>
            </a:pPr>
            <a:r>
              <a:rPr lang="en-US" dirty="0">
                <a:latin typeface="Comic Sans MS" panose="030F0902030302020204" pitchFamily="66" charset="0"/>
              </a:rPr>
              <a:t>the sea, and all that is in them, </a:t>
            </a:r>
            <a:endParaRPr lang="en-AU" dirty="0">
              <a:latin typeface="Comic Sans MS" panose="030F0902030302020204" pitchFamily="66" charset="0"/>
            </a:endParaRPr>
          </a:p>
          <a:p>
            <a:pPr>
              <a:lnSpc>
                <a:spcPct val="120000"/>
              </a:lnSpc>
            </a:pPr>
            <a:r>
              <a:rPr lang="en-US" dirty="0">
                <a:latin typeface="Comic Sans MS" panose="030F0902030302020204" pitchFamily="66" charset="0"/>
              </a:rPr>
              <a:t>who keeps faith forever; </a:t>
            </a:r>
            <a:endParaRPr lang="en-AU" dirty="0">
              <a:latin typeface="Comic Sans MS" panose="030F0902030302020204" pitchFamily="66" charset="0"/>
            </a:endParaRPr>
          </a:p>
          <a:p>
            <a:pPr>
              <a:lnSpc>
                <a:spcPct val="120000"/>
              </a:lnSpc>
            </a:pPr>
            <a:r>
              <a:rPr lang="en-US" b="1" baseline="30000" dirty="0">
                <a:latin typeface="Comic Sans MS" panose="030F0902030302020204" pitchFamily="66" charset="0"/>
              </a:rPr>
              <a:t>7 </a:t>
            </a:r>
            <a:r>
              <a:rPr lang="en-US" dirty="0">
                <a:latin typeface="Comic Sans MS" panose="030F0902030302020204" pitchFamily="66" charset="0"/>
              </a:rPr>
              <a:t>who executes justice for the oppressed, </a:t>
            </a:r>
            <a:endParaRPr lang="en-AU" dirty="0">
              <a:latin typeface="Comic Sans MS" panose="030F0902030302020204" pitchFamily="66" charset="0"/>
            </a:endParaRPr>
          </a:p>
          <a:p>
            <a:pPr>
              <a:lnSpc>
                <a:spcPct val="120000"/>
              </a:lnSpc>
            </a:pPr>
            <a:r>
              <a:rPr lang="en-US" dirty="0">
                <a:latin typeface="Comic Sans MS" panose="030F0902030302020204" pitchFamily="66" charset="0"/>
              </a:rPr>
              <a:t>who gives food to the hungry. </a:t>
            </a:r>
            <a:endParaRPr lang="en-AU" dirty="0">
              <a:latin typeface="Comic Sans MS" panose="030F0902030302020204" pitchFamily="66" charset="0"/>
            </a:endParaRPr>
          </a:p>
          <a:p>
            <a:pPr>
              <a:lnSpc>
                <a:spcPct val="120000"/>
              </a:lnSpc>
            </a:pPr>
            <a:r>
              <a:rPr lang="en-US" dirty="0">
                <a:latin typeface="Comic Sans MS" panose="030F0902030302020204" pitchFamily="66" charset="0"/>
              </a:rPr>
              <a:t>The </a:t>
            </a:r>
            <a:r>
              <a:rPr lang="en-US" cap="small" dirty="0">
                <a:latin typeface="Comic Sans MS" panose="030F0902030302020204" pitchFamily="66" charset="0"/>
              </a:rPr>
              <a:t>Lord</a:t>
            </a:r>
            <a:r>
              <a:rPr lang="en-US" dirty="0">
                <a:latin typeface="Comic Sans MS" panose="030F0902030302020204" pitchFamily="66" charset="0"/>
              </a:rPr>
              <a:t> sets the prisoners free; </a:t>
            </a:r>
            <a:endParaRPr lang="en-AU" dirty="0">
              <a:latin typeface="Comic Sans MS" panose="030F0902030302020204" pitchFamily="66" charset="0"/>
            </a:endParaRPr>
          </a:p>
          <a:p>
            <a:pPr>
              <a:lnSpc>
                <a:spcPct val="120000"/>
              </a:lnSpc>
            </a:pPr>
            <a:r>
              <a:rPr lang="en-US" b="1" baseline="30000" dirty="0">
                <a:latin typeface="Comic Sans MS" panose="030F0902030302020204" pitchFamily="66" charset="0"/>
              </a:rPr>
              <a:t>8 </a:t>
            </a:r>
            <a:r>
              <a:rPr lang="en-US" dirty="0">
                <a:latin typeface="Comic Sans MS" panose="030F0902030302020204" pitchFamily="66" charset="0"/>
              </a:rPr>
              <a:t>the </a:t>
            </a:r>
            <a:r>
              <a:rPr lang="en-US" cap="small" dirty="0">
                <a:latin typeface="Comic Sans MS" panose="030F0902030302020204" pitchFamily="66" charset="0"/>
              </a:rPr>
              <a:t>Lord</a:t>
            </a:r>
            <a:r>
              <a:rPr lang="en-US" dirty="0">
                <a:latin typeface="Comic Sans MS" panose="030F0902030302020204" pitchFamily="66" charset="0"/>
              </a:rPr>
              <a:t> opens the eyes of the blind. </a:t>
            </a:r>
            <a:endParaRPr lang="en-AU" dirty="0">
              <a:latin typeface="Comic Sans MS" panose="030F0902030302020204" pitchFamily="66" charset="0"/>
            </a:endParaRPr>
          </a:p>
          <a:p>
            <a:pPr>
              <a:lnSpc>
                <a:spcPct val="120000"/>
              </a:lnSpc>
            </a:pPr>
            <a:r>
              <a:rPr lang="en-US" dirty="0">
                <a:latin typeface="Comic Sans MS" panose="030F0902030302020204" pitchFamily="66" charset="0"/>
              </a:rPr>
              <a:t>The </a:t>
            </a:r>
            <a:r>
              <a:rPr lang="en-US" cap="small" dirty="0">
                <a:latin typeface="Comic Sans MS" panose="030F0902030302020204" pitchFamily="66" charset="0"/>
              </a:rPr>
              <a:t>Lord</a:t>
            </a:r>
            <a:r>
              <a:rPr lang="en-US" dirty="0">
                <a:latin typeface="Comic Sans MS" panose="030F0902030302020204" pitchFamily="66" charset="0"/>
              </a:rPr>
              <a:t> lifts up those who are bowed down; </a:t>
            </a:r>
            <a:endParaRPr lang="en-AU" dirty="0">
              <a:latin typeface="Comic Sans MS" panose="030F0902030302020204" pitchFamily="66" charset="0"/>
            </a:endParaRPr>
          </a:p>
          <a:p>
            <a:pPr>
              <a:lnSpc>
                <a:spcPct val="120000"/>
              </a:lnSpc>
            </a:pPr>
            <a:r>
              <a:rPr lang="en-US" dirty="0">
                <a:latin typeface="Comic Sans MS" panose="030F0902030302020204" pitchFamily="66" charset="0"/>
              </a:rPr>
              <a:t>the </a:t>
            </a:r>
            <a:r>
              <a:rPr lang="en-US" cap="small" dirty="0">
                <a:latin typeface="Comic Sans MS" panose="030F0902030302020204" pitchFamily="66" charset="0"/>
              </a:rPr>
              <a:t>Lord</a:t>
            </a:r>
            <a:r>
              <a:rPr lang="en-US" dirty="0">
                <a:latin typeface="Comic Sans MS" panose="030F0902030302020204" pitchFamily="66" charset="0"/>
              </a:rPr>
              <a:t> loves the righteous. </a:t>
            </a:r>
            <a:endParaRPr lang="en-AU" dirty="0">
              <a:latin typeface="Comic Sans MS" panose="030F0902030302020204" pitchFamily="66" charset="0"/>
            </a:endParaRPr>
          </a:p>
          <a:p>
            <a:pPr>
              <a:lnSpc>
                <a:spcPct val="120000"/>
              </a:lnSpc>
            </a:pPr>
            <a:r>
              <a:rPr lang="en-US" b="1" baseline="30000" dirty="0">
                <a:latin typeface="Comic Sans MS" panose="030F0902030302020204" pitchFamily="66" charset="0"/>
              </a:rPr>
              <a:t>9 </a:t>
            </a:r>
            <a:r>
              <a:rPr lang="en-US" dirty="0">
                <a:latin typeface="Comic Sans MS" panose="030F0902030302020204" pitchFamily="66" charset="0"/>
              </a:rPr>
              <a:t>The </a:t>
            </a:r>
            <a:r>
              <a:rPr lang="en-US" cap="small" dirty="0">
                <a:latin typeface="Comic Sans MS" panose="030F0902030302020204" pitchFamily="66" charset="0"/>
              </a:rPr>
              <a:t>Lord</a:t>
            </a:r>
            <a:r>
              <a:rPr lang="en-US" dirty="0">
                <a:latin typeface="Comic Sans MS" panose="030F0902030302020204" pitchFamily="66" charset="0"/>
              </a:rPr>
              <a:t> watches over the sojourners; </a:t>
            </a:r>
            <a:endParaRPr lang="en-AU" dirty="0">
              <a:latin typeface="Comic Sans MS" panose="030F0902030302020204" pitchFamily="66" charset="0"/>
            </a:endParaRPr>
          </a:p>
          <a:p>
            <a:pPr>
              <a:lnSpc>
                <a:spcPct val="120000"/>
              </a:lnSpc>
            </a:pPr>
            <a:r>
              <a:rPr lang="en-US" dirty="0">
                <a:latin typeface="Comic Sans MS" panose="030F0902030302020204" pitchFamily="66" charset="0"/>
              </a:rPr>
              <a:t>he upholds the widow and the fatherless, </a:t>
            </a:r>
            <a:endParaRPr lang="en-AU" dirty="0">
              <a:latin typeface="Comic Sans MS" panose="030F0902030302020204" pitchFamily="66" charset="0"/>
            </a:endParaRPr>
          </a:p>
          <a:p>
            <a:pPr>
              <a:lnSpc>
                <a:spcPct val="120000"/>
              </a:lnSpc>
            </a:pPr>
            <a:r>
              <a:rPr lang="en-US" dirty="0">
                <a:latin typeface="Comic Sans MS" panose="030F0902030302020204" pitchFamily="66" charset="0"/>
              </a:rPr>
              <a:t>but the way of the wicked he brings to ruin. </a:t>
            </a:r>
            <a:endParaRPr lang="en-AU" dirty="0">
              <a:latin typeface="Comic Sans MS" panose="030F0902030302020204" pitchFamily="66" charset="0"/>
            </a:endParaRPr>
          </a:p>
          <a:p>
            <a:pPr>
              <a:lnSpc>
                <a:spcPct val="120000"/>
              </a:lnSpc>
            </a:pPr>
            <a:r>
              <a:rPr lang="en-US" b="1" baseline="30000" dirty="0">
                <a:latin typeface="Comic Sans MS" panose="030F0902030302020204" pitchFamily="66" charset="0"/>
              </a:rPr>
              <a:t>10 </a:t>
            </a:r>
            <a:r>
              <a:rPr lang="en-US" dirty="0">
                <a:latin typeface="Comic Sans MS" panose="030F0902030302020204" pitchFamily="66" charset="0"/>
              </a:rPr>
              <a:t>The </a:t>
            </a:r>
            <a:r>
              <a:rPr lang="en-US" cap="small" dirty="0">
                <a:latin typeface="Comic Sans MS" panose="030F0902030302020204" pitchFamily="66" charset="0"/>
              </a:rPr>
              <a:t>Lord</a:t>
            </a:r>
            <a:r>
              <a:rPr lang="en-US" dirty="0">
                <a:latin typeface="Comic Sans MS" panose="030F0902030302020204" pitchFamily="66" charset="0"/>
              </a:rPr>
              <a:t> will reign forever, </a:t>
            </a:r>
            <a:endParaRPr lang="en-AU" dirty="0">
              <a:latin typeface="Comic Sans MS" panose="030F0902030302020204" pitchFamily="66" charset="0"/>
            </a:endParaRPr>
          </a:p>
          <a:p>
            <a:pPr>
              <a:lnSpc>
                <a:spcPct val="120000"/>
              </a:lnSpc>
            </a:pPr>
            <a:r>
              <a:rPr lang="en-US" dirty="0">
                <a:latin typeface="Comic Sans MS" panose="030F0902030302020204" pitchFamily="66" charset="0"/>
              </a:rPr>
              <a:t>your God, O Zion, to all generations. </a:t>
            </a:r>
            <a:endParaRPr lang="en-AU" dirty="0">
              <a:latin typeface="Comic Sans MS" panose="030F0902030302020204" pitchFamily="66" charset="0"/>
            </a:endParaRPr>
          </a:p>
          <a:p>
            <a:pPr>
              <a:lnSpc>
                <a:spcPct val="120000"/>
              </a:lnSpc>
            </a:pPr>
            <a:r>
              <a:rPr lang="en-US" dirty="0">
                <a:latin typeface="Comic Sans MS" panose="030F0902030302020204" pitchFamily="66" charset="0"/>
              </a:rPr>
              <a:t>Praise the </a:t>
            </a:r>
            <a:r>
              <a:rPr lang="en-US" cap="small" dirty="0">
                <a:latin typeface="Comic Sans MS" panose="030F0902030302020204" pitchFamily="66" charset="0"/>
              </a:rPr>
              <a:t>Lord</a:t>
            </a:r>
            <a:r>
              <a:rPr lang="en-US" dirty="0">
                <a:latin typeface="Comic Sans MS" panose="030F0902030302020204" pitchFamily="66" charset="0"/>
              </a:rPr>
              <a:t>! </a:t>
            </a:r>
            <a:endParaRPr lang="en-AU" dirty="0">
              <a:latin typeface="Comic Sans MS" panose="030F09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5220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DA048A-7DBC-C32E-8A53-21311550E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6C7DA0D-537D-D3CE-2BD2-40560983F593}"/>
              </a:ext>
            </a:extLst>
          </p:cNvPr>
          <p:cNvSpPr txBox="1"/>
          <p:nvPr/>
        </p:nvSpPr>
        <p:spPr>
          <a:xfrm>
            <a:off x="11150" y="-18724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AU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Messiah –  welcomed by the Suffering, Broken &amp; Oppressed</a:t>
            </a:r>
            <a:endParaRPr lang="en-AU" sz="2000" dirty="0">
              <a:solidFill>
                <a:srgbClr val="FFFF00"/>
              </a:solidFill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BCDDF82-6905-4B34-2598-221AEE3D48DF}"/>
              </a:ext>
            </a:extLst>
          </p:cNvPr>
          <p:cNvSpPr txBox="1"/>
          <p:nvPr/>
        </p:nvSpPr>
        <p:spPr>
          <a:xfrm>
            <a:off x="-11153" y="1103674"/>
            <a:ext cx="55254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AU" sz="2000" dirty="0">
                <a:solidFill>
                  <a:srgbClr val="FFF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Eternal Kingdom of the Messiah</a:t>
            </a:r>
            <a:endParaRPr lang="en-AU" sz="2000" dirty="0">
              <a:solidFill>
                <a:srgbClr val="FFFC00"/>
              </a:solidFill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FE49E1-6D70-A1A5-42AD-AD71F2378912}"/>
              </a:ext>
            </a:extLst>
          </p:cNvPr>
          <p:cNvSpPr txBox="1"/>
          <p:nvPr/>
        </p:nvSpPr>
        <p:spPr>
          <a:xfrm>
            <a:off x="200722" y="289053"/>
            <a:ext cx="89432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Jesus was aligned with the lowly of this world.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Disciples of Jesus come from every level of society.  No one being greater than the other.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crowds welcomed Jesus...  But only for a while.  Most were offended by His words.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790BB5-D8F2-298B-AECF-D5AEE5AA2B8E}"/>
              </a:ext>
            </a:extLst>
          </p:cNvPr>
          <p:cNvSpPr txBox="1"/>
          <p:nvPr/>
        </p:nvSpPr>
        <p:spPr>
          <a:xfrm>
            <a:off x="3908502" y="1103674"/>
            <a:ext cx="5168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much greater than current Earthly blessings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7A2E39-ECBA-8EDE-3E11-1C06038C03E8}"/>
              </a:ext>
            </a:extLst>
          </p:cNvPr>
          <p:cNvSpPr txBox="1"/>
          <p:nvPr/>
        </p:nvSpPr>
        <p:spPr>
          <a:xfrm>
            <a:off x="345688" y="1409163"/>
            <a:ext cx="87983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matter of “Faith”.  Not believing in something, but believing in Jesus Christ &amp; His return.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Looking forward to the Kingdom blessings when Jesus returns.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A9522A-A55E-AC66-F64A-144ACB2F9A0C}"/>
              </a:ext>
            </a:extLst>
          </p:cNvPr>
          <p:cNvSpPr txBox="1"/>
          <p:nvPr/>
        </p:nvSpPr>
        <p:spPr>
          <a:xfrm>
            <a:off x="11150" y="1939950"/>
            <a:ext cx="91328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AU" sz="2000" dirty="0">
                <a:solidFill>
                  <a:srgbClr val="FFF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What does the coming return of Jesus (the coming of Messiah) mean for us?</a:t>
            </a:r>
            <a:endParaRPr lang="en-AU" sz="2000" dirty="0">
              <a:solidFill>
                <a:srgbClr val="FFFC00"/>
              </a:solidFill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4810F79-2DBE-E7E2-0656-F205E43000C8}"/>
              </a:ext>
            </a:extLst>
          </p:cNvPr>
          <p:cNvSpPr txBox="1"/>
          <p:nvPr/>
        </p:nvSpPr>
        <p:spPr>
          <a:xfrm>
            <a:off x="340114" y="2262166"/>
            <a:ext cx="87927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live by faith.   Genuine faith must be put into action.  (pep-up) 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Filled with joy.   Troubles of today pale in the light of the glory to come. 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Filled with praise.   Praising God for coming Salvation.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Putting our trust and hope in God rather than in man / rulers.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faith, we turn to the One True God (The God of Jacob.  YHWH)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252F9D-424D-663D-7783-CC8851A3D67E}"/>
              </a:ext>
            </a:extLst>
          </p:cNvPr>
          <p:cNvSpPr txBox="1"/>
          <p:nvPr/>
        </p:nvSpPr>
        <p:spPr>
          <a:xfrm>
            <a:off x="22301" y="3636176"/>
            <a:ext cx="91328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AU" sz="2000" dirty="0">
                <a:solidFill>
                  <a:srgbClr val="FFF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How do we preach Good News to the poor, suffering, broken, oppressed?</a:t>
            </a:r>
            <a:endParaRPr lang="en-AU" sz="2000" dirty="0">
              <a:solidFill>
                <a:srgbClr val="FFFC00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40E83C-6935-13F8-D257-8D68D0D8AA1A}"/>
              </a:ext>
            </a:extLst>
          </p:cNvPr>
          <p:cNvSpPr txBox="1"/>
          <p:nvPr/>
        </p:nvSpPr>
        <p:spPr>
          <a:xfrm>
            <a:off x="340113" y="3948619"/>
            <a:ext cx="87927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cannot “out-source” compassion.  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Personal involvement and journeying with the lowly through their pain and sorrow.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Providing immediate physical needs, is not (in itself) the Gospel.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srgbClr val="FFFF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Proclaiming</a:t>
            </a: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Gospel we all need to hear:  “</a:t>
            </a:r>
            <a:r>
              <a:rPr lang="en-AU" dirty="0">
                <a:solidFill>
                  <a:srgbClr val="FFFF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Way of Holiness</a:t>
            </a: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”;  </a:t>
            </a:r>
            <a:r>
              <a:rPr lang="en-AU" dirty="0">
                <a:solidFill>
                  <a:srgbClr val="FFFF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Faith in YHWH</a:t>
            </a: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Clean (sins taken away);  Redeemed;  Ransomed of the Lord.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9BBBA4-796B-0349-1204-B88A977044AE}"/>
              </a:ext>
            </a:extLst>
          </p:cNvPr>
          <p:cNvSpPr txBox="1"/>
          <p:nvPr/>
        </p:nvSpPr>
        <p:spPr>
          <a:xfrm>
            <a:off x="5573" y="5318834"/>
            <a:ext cx="91272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AU" sz="2000" dirty="0">
                <a:solidFill>
                  <a:srgbClr val="FFF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Kingdom blessings for all God’s faithful children.  Saved by Jesus on the cross.</a:t>
            </a:r>
            <a:endParaRPr lang="en-AU" sz="2000" dirty="0">
              <a:solidFill>
                <a:srgbClr val="FFFC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482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uiExpand="1" build="p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>
            <a:extLst>
              <a:ext uri="{FF2B5EF4-FFF2-40B4-BE49-F238E27FC236}">
                <a16:creationId xmlns:a16="http://schemas.microsoft.com/office/drawing/2014/main" id="{36360AE9-4356-30FF-96CC-16A6408493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44" y="0"/>
            <a:ext cx="9144000" cy="5466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35 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wilderness and the dry land shall be glad;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20320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desert shall rejoice and blossom like the crocus;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609600">
              <a:lnSpc>
                <a:spcPct val="115000"/>
              </a:lnSpc>
              <a:spcAft>
                <a:spcPts val="1000"/>
              </a:spcAft>
              <a:buNone/>
              <a:tabLst>
                <a:tab pos="127000" algn="r"/>
                <a:tab pos="2540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400" b="1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2 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it shall blossom abundantly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20320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 rejoice with joy and singing.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609600">
              <a:lnSpc>
                <a:spcPct val="115000"/>
              </a:lnSpc>
              <a:spcAft>
                <a:spcPts val="1000"/>
              </a:spcAft>
              <a:buNone/>
              <a:tabLst>
                <a:tab pos="127000" algn="r"/>
                <a:tab pos="2540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The glory of Lebanon shall be given to it,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20320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majesty of Carmel and Sharon.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609600">
              <a:lnSpc>
                <a:spcPct val="115000"/>
              </a:lnSpc>
              <a:spcAft>
                <a:spcPts val="1000"/>
              </a:spcAft>
              <a:buNone/>
              <a:tabLst>
                <a:tab pos="127000" algn="r"/>
                <a:tab pos="2540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They shall see the glory of the </a:t>
            </a:r>
            <a:r>
              <a:rPr lang="en-US" sz="2400" cap="small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Lord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20320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majesty of our God.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609600">
              <a:lnSpc>
                <a:spcPct val="115000"/>
              </a:lnSpc>
              <a:spcAft>
                <a:spcPts val="1000"/>
              </a:spcAft>
              <a:buNone/>
              <a:tabLst>
                <a:tab pos="127000" algn="r"/>
                <a:tab pos="2540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400" b="1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3 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Strengthen the weak hands,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203200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 make firm the feeble knees.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964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>
            <a:extLst>
              <a:ext uri="{FF2B5EF4-FFF2-40B4-BE49-F238E27FC236}">
                <a16:creationId xmlns:a16="http://schemas.microsoft.com/office/drawing/2014/main" id="{36360AE9-4356-30FF-96CC-16A6408493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44" y="0"/>
            <a:ext cx="9144000" cy="5370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609600" indent="-609600">
              <a:spcAft>
                <a:spcPts val="600"/>
              </a:spcAft>
              <a:buNone/>
              <a:tabLst>
                <a:tab pos="127000" algn="r"/>
                <a:tab pos="2540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400" b="1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4 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Say to those who have an anxious heart,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203200">
              <a:spcAft>
                <a:spcPts val="600"/>
              </a:spcAft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“Be strong; fear not!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609600">
              <a:spcAft>
                <a:spcPts val="600"/>
              </a:spcAft>
              <a:buNone/>
              <a:tabLst>
                <a:tab pos="127000" algn="r"/>
                <a:tab pos="2540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Behold, your God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203200">
              <a:spcAft>
                <a:spcPts val="600"/>
              </a:spcAft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will come with vengeance,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609600">
              <a:spcAft>
                <a:spcPts val="600"/>
              </a:spcAft>
              <a:buNone/>
              <a:tabLst>
                <a:tab pos="127000" algn="r"/>
                <a:tab pos="2540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with the recompense of God.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203200">
              <a:spcAft>
                <a:spcPts val="600"/>
              </a:spcAft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 will come and save you.”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609600">
              <a:spcAft>
                <a:spcPts val="600"/>
              </a:spcAft>
              <a:buNone/>
              <a:tabLst>
                <a:tab pos="127000" algn="r"/>
                <a:tab pos="2540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400" b="1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5 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Then the eyes of the blind shall be opened,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203200">
              <a:spcAft>
                <a:spcPts val="600"/>
              </a:spcAft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 the ears of the deaf unstopped;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609600">
              <a:spcAft>
                <a:spcPts val="600"/>
              </a:spcAft>
              <a:buNone/>
              <a:tabLst>
                <a:tab pos="127000" algn="r"/>
                <a:tab pos="2540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400" b="1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6 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then shall the lame man leap like a deer,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203200">
              <a:spcAft>
                <a:spcPts val="600"/>
              </a:spcAft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 the tongue of the mute sing for joy.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609600">
              <a:spcAft>
                <a:spcPts val="600"/>
              </a:spcAft>
              <a:buNone/>
              <a:tabLst>
                <a:tab pos="127000" algn="r"/>
                <a:tab pos="2540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For waters break forth in the wilderness,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203200"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 streams in the desert;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97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>
            <a:extLst>
              <a:ext uri="{FF2B5EF4-FFF2-40B4-BE49-F238E27FC236}">
                <a16:creationId xmlns:a16="http://schemas.microsoft.com/office/drawing/2014/main" id="{36360AE9-4356-30FF-96CC-16A6408493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44" y="0"/>
            <a:ext cx="9144000" cy="5586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609600" indent="-609600">
              <a:lnSpc>
                <a:spcPct val="115000"/>
              </a:lnSpc>
              <a:buNone/>
              <a:tabLst>
                <a:tab pos="127000" algn="r"/>
                <a:tab pos="2540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400" b="1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7 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the burning sand shall become a pool,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203200">
              <a:lnSpc>
                <a:spcPct val="115000"/>
              </a:lnSpc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 the thirsty ground springs of water;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609600">
              <a:lnSpc>
                <a:spcPct val="115000"/>
              </a:lnSpc>
              <a:buNone/>
              <a:tabLst>
                <a:tab pos="127000" algn="r"/>
                <a:tab pos="2540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in the haunt of jackals, where they lie down,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203200">
              <a:lnSpc>
                <a:spcPct val="115000"/>
              </a:lnSpc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grass shall become reeds and rushes.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609600">
              <a:lnSpc>
                <a:spcPct val="115000"/>
              </a:lnSpc>
              <a:buNone/>
              <a:tabLst>
                <a:tab pos="127000" algn="r"/>
                <a:tab pos="2540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400" b="1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8 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And a highway shall be there,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203200">
              <a:lnSpc>
                <a:spcPct val="115000"/>
              </a:lnSpc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 it shall be called the Way of Holiness;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609600">
              <a:lnSpc>
                <a:spcPct val="115000"/>
              </a:lnSpc>
              <a:buNone/>
              <a:tabLst>
                <a:tab pos="127000" algn="r"/>
                <a:tab pos="2540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the unclean shall not pass over it.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203200">
              <a:lnSpc>
                <a:spcPct val="115000"/>
              </a:lnSpc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 shall belong to those who walk on the way;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203200">
              <a:lnSpc>
                <a:spcPct val="115000"/>
              </a:lnSpc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even if they are fools, they shall not go astray.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609600">
              <a:lnSpc>
                <a:spcPct val="115000"/>
              </a:lnSpc>
              <a:buNone/>
              <a:tabLst>
                <a:tab pos="127000" algn="r"/>
                <a:tab pos="2540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400" b="1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9 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No lion shall be there,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203200">
              <a:lnSpc>
                <a:spcPct val="115000"/>
              </a:lnSpc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nor shall any ravenous beast come up on it;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609600">
              <a:lnSpc>
                <a:spcPct val="115000"/>
              </a:lnSpc>
              <a:buNone/>
              <a:tabLst>
                <a:tab pos="127000" algn="r"/>
                <a:tab pos="2540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they shall not be found there,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203200">
              <a:lnSpc>
                <a:spcPct val="115000"/>
              </a:lnSpc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but the redeemed shall walk there.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189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>
            <a:extLst>
              <a:ext uri="{FF2B5EF4-FFF2-40B4-BE49-F238E27FC236}">
                <a16:creationId xmlns:a16="http://schemas.microsoft.com/office/drawing/2014/main" id="{36360AE9-4356-30FF-96CC-16A6408493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25007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	</a:t>
            </a:r>
            <a:r>
              <a:rPr lang="en-US" sz="2400" b="1" baseline="30000" dirty="0">
                <a:solidFill>
                  <a:schemeClr val="bg1"/>
                </a:solidFill>
                <a:latin typeface="+mj-lt"/>
              </a:rPr>
              <a:t>10 </a:t>
            </a:r>
            <a:r>
              <a:rPr lang="en-US" sz="2400" dirty="0">
                <a:solidFill>
                  <a:schemeClr val="bg1"/>
                </a:solidFill>
                <a:latin typeface="+mj-lt"/>
              </a:rPr>
              <a:t>	And the ransomed of the </a:t>
            </a:r>
            <a:r>
              <a:rPr lang="en-US" sz="2400" cap="small" dirty="0">
                <a:solidFill>
                  <a:schemeClr val="bg1"/>
                </a:solidFill>
                <a:latin typeface="+mj-lt"/>
              </a:rPr>
              <a:t>Lord</a:t>
            </a:r>
            <a:r>
              <a:rPr lang="en-US" sz="2400" dirty="0">
                <a:solidFill>
                  <a:schemeClr val="bg1"/>
                </a:solidFill>
                <a:latin typeface="+mj-lt"/>
              </a:rPr>
              <a:t> shall return </a:t>
            </a:r>
            <a:endParaRPr lang="en-AU" sz="2400" dirty="0">
              <a:solidFill>
                <a:schemeClr val="bg1"/>
              </a:solidFill>
              <a:latin typeface="+mj-lt"/>
            </a:endParaRPr>
          </a:p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and come to Zion with singing; </a:t>
            </a:r>
          </a:p>
          <a:p>
            <a:endParaRPr lang="en-AU" sz="2400" dirty="0">
              <a:solidFill>
                <a:schemeClr val="bg1"/>
              </a:solidFill>
              <a:latin typeface="+mj-lt"/>
            </a:endParaRPr>
          </a:p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	everlasting joy shall be upon their heads; </a:t>
            </a:r>
            <a:endParaRPr lang="en-AU" sz="2400" dirty="0">
              <a:solidFill>
                <a:schemeClr val="bg1"/>
              </a:solidFill>
              <a:latin typeface="+mj-lt"/>
            </a:endParaRPr>
          </a:p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they shall obtain gladness and joy, </a:t>
            </a:r>
            <a:endParaRPr lang="en-AU" sz="2400" dirty="0">
              <a:solidFill>
                <a:schemeClr val="bg1"/>
              </a:solidFill>
              <a:latin typeface="+mj-lt"/>
            </a:endParaRPr>
          </a:p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and sorrow and sighing shall flee away. </a:t>
            </a:r>
            <a:endParaRPr lang="en-AU" sz="24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93459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83E145E-7437-5592-0FFF-32B24FCB53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2163"/>
            <a:ext cx="9144000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Isaiah  35:1-10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0" dirty="0">
                <a:solidFill>
                  <a:srgbClr val="FFFF00"/>
                </a:solidFill>
                <a:latin typeface="Times New Roman" panose="02020603050405020304" pitchFamily="18" charset="0"/>
              </a:rPr>
              <a:t>Psalm  146:1-10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400" kern="0" dirty="0">
              <a:solidFill>
                <a:srgbClr val="FFFF00"/>
              </a:solidFill>
              <a:latin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(English Standard Version)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 Slides to go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AU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AU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AU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8262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>
            <a:extLst>
              <a:ext uri="{FF2B5EF4-FFF2-40B4-BE49-F238E27FC236}">
                <a16:creationId xmlns:a16="http://schemas.microsoft.com/office/drawing/2014/main" id="{36360AE9-4356-30FF-96CC-16A6408493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44" y="0"/>
            <a:ext cx="9144000" cy="5586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115000"/>
              </a:lnSpc>
              <a:buNone/>
            </a:pPr>
            <a:r>
              <a:rPr lang="en-US" sz="2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146 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Praise the </a:t>
            </a:r>
            <a:r>
              <a:rPr lang="en-US" sz="2400" cap="small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Lord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!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609600">
              <a:lnSpc>
                <a:spcPct val="115000"/>
              </a:lnSpc>
              <a:buNone/>
              <a:tabLst>
                <a:tab pos="127000" algn="r"/>
                <a:tab pos="2540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Praise the </a:t>
            </a:r>
            <a:r>
              <a:rPr lang="en-US" sz="2400" cap="small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Lord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O my soul!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609600">
              <a:lnSpc>
                <a:spcPct val="115000"/>
              </a:lnSpc>
              <a:buNone/>
              <a:tabLst>
                <a:tab pos="127000" algn="r"/>
                <a:tab pos="2540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400" b="1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2 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I will praise the </a:t>
            </a:r>
            <a:r>
              <a:rPr lang="en-US" sz="2400" cap="small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Lord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as long as I live;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203200">
              <a:lnSpc>
                <a:spcPct val="115000"/>
              </a:lnSpc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 will sing praises to my God while I have my being.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609600">
              <a:lnSpc>
                <a:spcPct val="115000"/>
              </a:lnSpc>
              <a:buNone/>
              <a:tabLst>
                <a:tab pos="127000" algn="r"/>
                <a:tab pos="2540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400" b="1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3 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Put not your trust in princes,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203200">
              <a:lnSpc>
                <a:spcPct val="115000"/>
              </a:lnSpc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 a son of man, in whom there is no salvation.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609600">
              <a:lnSpc>
                <a:spcPct val="115000"/>
              </a:lnSpc>
              <a:buNone/>
              <a:tabLst>
                <a:tab pos="127000" algn="r"/>
                <a:tab pos="2540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400" b="1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4 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When his breath departs, he returns to the earth;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203200">
              <a:lnSpc>
                <a:spcPct val="115000"/>
              </a:lnSpc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 that very day his plans perish.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609600">
              <a:lnSpc>
                <a:spcPct val="115000"/>
              </a:lnSpc>
              <a:buNone/>
              <a:tabLst>
                <a:tab pos="127000" algn="r"/>
                <a:tab pos="2540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400" b="1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5 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Blessed is he whose help is the God of Jacob,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203200">
              <a:lnSpc>
                <a:spcPct val="115000"/>
              </a:lnSpc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whose hope is in the </a:t>
            </a:r>
            <a:r>
              <a:rPr lang="en-US" sz="2400" cap="small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Lord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his God,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609600">
              <a:lnSpc>
                <a:spcPct val="115000"/>
              </a:lnSpc>
              <a:buNone/>
              <a:tabLst>
                <a:tab pos="127000" algn="r"/>
                <a:tab pos="2540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400" b="1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6 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who made heaven and earth,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203200">
              <a:lnSpc>
                <a:spcPct val="115000"/>
              </a:lnSpc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sea, and all that is in them,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609600">
              <a:lnSpc>
                <a:spcPct val="115000"/>
              </a:lnSpc>
              <a:tabLst>
                <a:tab pos="127000" algn="r"/>
                <a:tab pos="2540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who keeps faith forever;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840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>
            <a:extLst>
              <a:ext uri="{FF2B5EF4-FFF2-40B4-BE49-F238E27FC236}">
                <a16:creationId xmlns:a16="http://schemas.microsoft.com/office/drawing/2014/main" id="{36360AE9-4356-30FF-96CC-16A6408493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44" y="0"/>
            <a:ext cx="9144000" cy="5162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609600" indent="-609600">
              <a:lnSpc>
                <a:spcPct val="115000"/>
              </a:lnSpc>
              <a:buNone/>
              <a:tabLst>
                <a:tab pos="127000" algn="r"/>
                <a:tab pos="4064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400" b="1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7 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who executes justice for the oppressed,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203200">
              <a:lnSpc>
                <a:spcPct val="115000"/>
              </a:lnSpc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who gives food to the hungry.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609600">
              <a:lnSpc>
                <a:spcPct val="115000"/>
              </a:lnSpc>
              <a:buNone/>
              <a:tabLst>
                <a:tab pos="127000" algn="r"/>
                <a:tab pos="2540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The </a:t>
            </a:r>
            <a:r>
              <a:rPr lang="en-US" sz="2400" cap="small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Lord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sets the prisoners free;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609600">
              <a:lnSpc>
                <a:spcPct val="115000"/>
              </a:lnSpc>
              <a:buNone/>
              <a:tabLst>
                <a:tab pos="127000" algn="r"/>
                <a:tab pos="4064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400" b="1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8 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the </a:t>
            </a:r>
            <a:r>
              <a:rPr lang="en-US" sz="2400" cap="small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Lord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opens the eyes of the blind.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609600">
              <a:lnSpc>
                <a:spcPct val="115000"/>
              </a:lnSpc>
              <a:buNone/>
              <a:tabLst>
                <a:tab pos="127000" algn="r"/>
                <a:tab pos="2540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The </a:t>
            </a:r>
            <a:r>
              <a:rPr lang="en-US" sz="2400" cap="small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Lord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lifts up those who are bowed down;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203200">
              <a:lnSpc>
                <a:spcPct val="115000"/>
              </a:lnSpc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</a:t>
            </a:r>
            <a:r>
              <a:rPr lang="en-US" sz="2400" cap="small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Lord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loves the righteous.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609600">
              <a:lnSpc>
                <a:spcPct val="115000"/>
              </a:lnSpc>
              <a:buNone/>
              <a:tabLst>
                <a:tab pos="127000" algn="r"/>
                <a:tab pos="2540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400" b="1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9 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The </a:t>
            </a:r>
            <a:r>
              <a:rPr lang="en-US" sz="2400" cap="small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Lord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watches over the sojourners;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203200">
              <a:lnSpc>
                <a:spcPct val="115000"/>
              </a:lnSpc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 upholds the widow and the fatherless,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203200">
              <a:lnSpc>
                <a:spcPct val="115000"/>
              </a:lnSpc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but the way of the wicked he brings to ruin.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609600">
              <a:lnSpc>
                <a:spcPct val="115000"/>
              </a:lnSpc>
              <a:buNone/>
              <a:tabLst>
                <a:tab pos="127000" algn="r"/>
                <a:tab pos="2540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400" b="1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10 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The </a:t>
            </a:r>
            <a:r>
              <a:rPr lang="en-US" sz="2400" cap="small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Lord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will reign forever,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203200">
              <a:lnSpc>
                <a:spcPct val="115000"/>
              </a:lnSpc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your God, O Zion, to all generations.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600" indent="-609600">
              <a:lnSpc>
                <a:spcPct val="115000"/>
              </a:lnSpc>
              <a:tabLst>
                <a:tab pos="127000" algn="r"/>
                <a:tab pos="2540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Praise the </a:t>
            </a:r>
            <a:r>
              <a:rPr lang="en-US" sz="2400" cap="small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Lord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!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181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DA048A-7DBC-C32E-8A53-21311550E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6C7DA0D-537D-D3CE-2BD2-40560983F593}"/>
              </a:ext>
            </a:extLst>
          </p:cNvPr>
          <p:cNvSpPr txBox="1"/>
          <p:nvPr/>
        </p:nvSpPr>
        <p:spPr>
          <a:xfrm>
            <a:off x="11150" y="-18724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AU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Messiah –  welcomed by the Suffering, Broken &amp; Oppressed</a:t>
            </a:r>
            <a:endParaRPr lang="en-AU" sz="2000" dirty="0">
              <a:solidFill>
                <a:srgbClr val="FFFF00"/>
              </a:solidFill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BCDDF82-6905-4B34-2598-221AEE3D48DF}"/>
              </a:ext>
            </a:extLst>
          </p:cNvPr>
          <p:cNvSpPr txBox="1"/>
          <p:nvPr/>
        </p:nvSpPr>
        <p:spPr>
          <a:xfrm>
            <a:off x="-11153" y="1103674"/>
            <a:ext cx="55254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AU" sz="2000" dirty="0">
                <a:solidFill>
                  <a:srgbClr val="FFF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Eternal Kingdom of the Messiah</a:t>
            </a:r>
            <a:endParaRPr lang="en-AU" sz="2000" dirty="0">
              <a:solidFill>
                <a:srgbClr val="FFFC00"/>
              </a:solidFill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C13A452-6DDE-3723-D918-BB700BB53394}"/>
              </a:ext>
            </a:extLst>
          </p:cNvPr>
          <p:cNvSpPr txBox="1"/>
          <p:nvPr/>
        </p:nvSpPr>
        <p:spPr>
          <a:xfrm>
            <a:off x="5514343" y="2490486"/>
            <a:ext cx="3629655" cy="105105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609600" indent="-609600">
              <a:lnSpc>
                <a:spcPct val="115000"/>
              </a:lnSpc>
              <a:buNone/>
              <a:tabLst>
                <a:tab pos="127000" algn="r"/>
                <a:tab pos="254000" algn="l"/>
              </a:tabLst>
            </a:pPr>
            <a:r>
              <a:rPr lang="en-US" sz="1400" b="1" baseline="30000" dirty="0">
                <a:latin typeface="Comic Sans MS" panose="030F0902030302020204" pitchFamily="66" charset="0"/>
                <a:ea typeface="Times New Roman" panose="02020603050405020304" pitchFamily="18" charset="0"/>
              </a:rPr>
              <a:t>3 </a:t>
            </a:r>
            <a:r>
              <a:rPr lang="en-US" sz="1400" dirty="0">
                <a:latin typeface="Comic Sans MS" panose="030F0902030302020204" pitchFamily="66" charset="0"/>
                <a:ea typeface="Times New Roman" panose="02020603050405020304" pitchFamily="18" charset="0"/>
              </a:rPr>
              <a:t>	Strengthen the weak hands, </a:t>
            </a:r>
            <a:endParaRPr lang="en-AU" sz="1400" dirty="0">
              <a:latin typeface="Comic Sans MS" panose="030F0902030302020204" pitchFamily="66" charset="0"/>
              <a:ea typeface="Times New Roman" panose="02020603050405020304" pitchFamily="18" charset="0"/>
            </a:endParaRPr>
          </a:p>
          <a:p>
            <a:pPr marL="609600" indent="-609600">
              <a:lnSpc>
                <a:spcPct val="115000"/>
              </a:lnSpc>
              <a:buNone/>
              <a:tabLst>
                <a:tab pos="127000" algn="r"/>
                <a:tab pos="254000" algn="l"/>
              </a:tabLst>
            </a:pPr>
            <a:r>
              <a:rPr lang="en-US" sz="1400" dirty="0">
                <a:latin typeface="Comic Sans MS" panose="030F0902030302020204" pitchFamily="66" charset="0"/>
                <a:ea typeface="Times New Roman" panose="02020603050405020304" pitchFamily="18" charset="0"/>
              </a:rPr>
              <a:t>and make firm the feeble knees. </a:t>
            </a:r>
            <a:endParaRPr lang="en-AU" sz="1400" dirty="0">
              <a:latin typeface="Comic Sans MS" panose="030F0902030302020204" pitchFamily="66" charset="0"/>
              <a:ea typeface="Times New Roman" panose="02020603050405020304" pitchFamily="18" charset="0"/>
            </a:endParaRPr>
          </a:p>
          <a:p>
            <a:pPr marL="609600" indent="-609600">
              <a:lnSpc>
                <a:spcPct val="115000"/>
              </a:lnSpc>
              <a:buNone/>
              <a:tabLst>
                <a:tab pos="127000" algn="r"/>
                <a:tab pos="254000" algn="l"/>
              </a:tabLst>
            </a:pPr>
            <a:r>
              <a:rPr lang="en-US" sz="1400" b="1" baseline="30000" dirty="0">
                <a:latin typeface="Comic Sans MS" panose="030F0902030302020204" pitchFamily="66" charset="0"/>
                <a:ea typeface="Times New Roman" panose="02020603050405020304" pitchFamily="18" charset="0"/>
              </a:rPr>
              <a:t>4 </a:t>
            </a:r>
            <a:r>
              <a:rPr lang="en-US" sz="1400" dirty="0">
                <a:latin typeface="Comic Sans MS" panose="030F0902030302020204" pitchFamily="66" charset="0"/>
                <a:ea typeface="Times New Roman" panose="02020603050405020304" pitchFamily="18" charset="0"/>
              </a:rPr>
              <a:t>Say to those who have an anxious heart, </a:t>
            </a:r>
            <a:endParaRPr lang="en-AU" sz="1400" dirty="0">
              <a:latin typeface="Comic Sans MS" panose="030F0902030302020204" pitchFamily="66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en-US" sz="1400" kern="0" dirty="0">
                <a:latin typeface="Comic Sans MS" panose="030F0902030302020204" pitchFamily="66" charset="0"/>
                <a:ea typeface="Times New Roman" panose="02020603050405020304" pitchFamily="18" charset="0"/>
              </a:rPr>
              <a:t>“Be strong; fear not!</a:t>
            </a:r>
            <a:endParaRPr lang="en-AU" sz="1400" dirty="0">
              <a:latin typeface="Comic Sans MS" panose="030F09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FE49E1-6D70-A1A5-42AD-AD71F2378912}"/>
              </a:ext>
            </a:extLst>
          </p:cNvPr>
          <p:cNvSpPr txBox="1"/>
          <p:nvPr/>
        </p:nvSpPr>
        <p:spPr>
          <a:xfrm>
            <a:off x="200722" y="289053"/>
            <a:ext cx="89432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Jesus was aligned with the lowly of this world.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Disciples of Jesus come from every level of society.  No one being greater than the other.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crowds welcomed Jesus...  But only for a while.  Most were offended by His words.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790BB5-D8F2-298B-AECF-D5AEE5AA2B8E}"/>
              </a:ext>
            </a:extLst>
          </p:cNvPr>
          <p:cNvSpPr txBox="1"/>
          <p:nvPr/>
        </p:nvSpPr>
        <p:spPr>
          <a:xfrm>
            <a:off x="3908502" y="1103674"/>
            <a:ext cx="5168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much greater than current Earthly blessings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7A2E39-ECBA-8EDE-3E11-1C06038C03E8}"/>
              </a:ext>
            </a:extLst>
          </p:cNvPr>
          <p:cNvSpPr txBox="1"/>
          <p:nvPr/>
        </p:nvSpPr>
        <p:spPr>
          <a:xfrm>
            <a:off x="345688" y="1409163"/>
            <a:ext cx="87983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matter of “Faith”.  Not believing in something, but believing in Jesus Christ &amp; His return.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Looking forward to the Kingdom blessings when Jesus returns.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A9522A-A55E-AC66-F64A-144ACB2F9A0C}"/>
              </a:ext>
            </a:extLst>
          </p:cNvPr>
          <p:cNvSpPr txBox="1"/>
          <p:nvPr/>
        </p:nvSpPr>
        <p:spPr>
          <a:xfrm>
            <a:off x="11149" y="2079406"/>
            <a:ext cx="91328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AU" sz="2000" dirty="0">
                <a:solidFill>
                  <a:srgbClr val="FFF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What does the coming return of Jesus (the coming of Messiah) mean for us?</a:t>
            </a:r>
            <a:endParaRPr lang="en-AU" sz="2000" dirty="0">
              <a:solidFill>
                <a:srgbClr val="FFFC00"/>
              </a:solidFill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4810F79-2DBE-E7E2-0656-F205E43000C8}"/>
              </a:ext>
            </a:extLst>
          </p:cNvPr>
          <p:cNvSpPr txBox="1"/>
          <p:nvPr/>
        </p:nvSpPr>
        <p:spPr>
          <a:xfrm>
            <a:off x="340113" y="2401622"/>
            <a:ext cx="841917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live by faith.  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Filled with joy.   Troubles of today pale in the light</a:t>
            </a:r>
            <a:b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glory to come. 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Genuine faith must be put into action.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Filled with praise.   Praising God for coming Salvation.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Putting our trust and hope in God rather than in man / rulers.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faith, we turn to the One True God (The God of Jacob.  YHWH)</a:t>
            </a:r>
          </a:p>
        </p:txBody>
      </p:sp>
    </p:spTree>
    <p:extLst>
      <p:ext uri="{BB962C8B-B14F-4D97-AF65-F5344CB8AC3E}">
        <p14:creationId xmlns:p14="http://schemas.microsoft.com/office/powerpoint/2010/main" val="1422189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 animBg="1" autoUpdateAnimBg="0"/>
      <p:bldP spid="2" grpId="0" uiExpand="1" build="p"/>
      <p:bldP spid="3" grpId="0"/>
      <p:bldP spid="5" grpId="0" uiExpand="1" build="p"/>
      <p:bldP spid="8" grpId="0"/>
      <p:bldP spid="14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29241</TotalTime>
  <Words>1290</Words>
  <Application>Microsoft Macintosh PowerPoint</Application>
  <PresentationFormat>On-screen Show (16:10)</PresentationFormat>
  <Paragraphs>153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Arial</vt:lpstr>
      <vt:lpstr>Calibri</vt:lpstr>
      <vt:lpstr>Comic Sans MS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Brumpton</dc:creator>
  <cp:lastModifiedBy>Michael Brumpton</cp:lastModifiedBy>
  <cp:revision>406</cp:revision>
  <cp:lastPrinted>2025-12-12T20:20:54Z</cp:lastPrinted>
  <dcterms:created xsi:type="dcterms:W3CDTF">2024-07-12T04:24:48Z</dcterms:created>
  <dcterms:modified xsi:type="dcterms:W3CDTF">2025-12-12T20:24:58Z</dcterms:modified>
</cp:coreProperties>
</file>